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5" r:id="rId9"/>
    <p:sldId id="266" r:id="rId10"/>
    <p:sldId id="267" r:id="rId11"/>
    <p:sldId id="269" r:id="rId12"/>
    <p:sldId id="270" r:id="rId13"/>
    <p:sldId id="271" r:id="rId14"/>
    <p:sldId id="261" r:id="rId15"/>
    <p:sldId id="262" r:id="rId16"/>
    <p:sldId id="268" r:id="rId17"/>
    <p:sldId id="273" r:id="rId18"/>
    <p:sldId id="272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2664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Электробезопасность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2 ТЕХНИЧЕСКИЕ МЕРЫ ЗАЩИТЫ, ОБЕСПЕЧИВАЮЩИЕ БЕЗОПАСНОСТЬ РАБОТ В ЭЛЕКТРОУСТАНОВКАХ</a:t>
            </a:r>
            <a:endParaRPr lang="ru-RU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Выравнивание потенциалов</a:t>
            </a:r>
            <a:endParaRPr lang="ru-RU" sz="3200" b="1" dirty="0">
              <a:solidFill>
                <a:srgbClr val="0000FF"/>
              </a:solidFill>
            </a:endParaRPr>
          </a:p>
        </p:txBody>
      </p:sp>
      <p:pic>
        <p:nvPicPr>
          <p:cNvPr id="24578" name="Picture 2" descr="https://zandz.com/files/uploads/information_14017/rd_45_155-2000-img-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8244813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0"/>
            <a:ext cx="91440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72396" y="428604"/>
            <a:ext cx="860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(РТ)</a:t>
            </a:r>
            <a:endParaRPr lang="ru-RU" sz="32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Зачем нужен разделительный трансформатор 220/220 и как он работа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0"/>
            <a:ext cx="6867525" cy="4095750"/>
          </a:xfrm>
          <a:prstGeom prst="rect">
            <a:avLst/>
          </a:prstGeom>
          <a:noFill/>
        </p:spPr>
      </p:pic>
      <p:pic>
        <p:nvPicPr>
          <p:cNvPr id="7" name="Рисунок 6" descr="scale_1200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3500438"/>
            <a:ext cx="5715040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357166"/>
            <a:ext cx="8229600" cy="60007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/>
              <a:t>Коэффициент полезного действия РТ в зависимости от модификации может варьироваться от 75% до 85-90 %.</a:t>
            </a:r>
          </a:p>
          <a:p>
            <a:pPr>
              <a:buNone/>
            </a:pPr>
            <a:r>
              <a:rPr lang="ru-RU" sz="2800" dirty="0" smtClean="0"/>
              <a:t>Используют РТ в основном в местах, где предъявляются повышенные требования к </a:t>
            </a:r>
            <a:r>
              <a:rPr lang="ru-RU" sz="2800" dirty="0" err="1" smtClean="0"/>
              <a:t>электробезопасности</a:t>
            </a:r>
            <a:r>
              <a:rPr lang="ru-RU" sz="2800" dirty="0" smtClean="0"/>
              <a:t>:</a:t>
            </a:r>
          </a:p>
          <a:p>
            <a:r>
              <a:rPr lang="ru-RU" sz="2800" dirty="0" smtClean="0"/>
              <a:t>Комнаты с повышенной влажностью.</a:t>
            </a:r>
          </a:p>
          <a:p>
            <a:r>
              <a:rPr lang="ru-RU" sz="2800" dirty="0" smtClean="0"/>
              <a:t>Подвальные помещения</a:t>
            </a:r>
          </a:p>
          <a:p>
            <a:r>
              <a:rPr lang="ru-RU" sz="2800" dirty="0" smtClean="0"/>
              <a:t>Кабельные колодцы.</a:t>
            </a:r>
          </a:p>
          <a:p>
            <a:r>
              <a:rPr lang="ru-RU" sz="2800" dirty="0" smtClean="0"/>
              <a:t>При работах с электроинструментом относящимся к 1-ому классу </a:t>
            </a:r>
            <a:r>
              <a:rPr lang="ru-RU" sz="2800" dirty="0" err="1" smtClean="0"/>
              <a:t>электробезопасности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Питание медицинских приборов стационарной установки и т.п.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572560" cy="28574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dirty="0" smtClean="0">
                <a:solidFill>
                  <a:srgbClr val="0000FF"/>
                </a:solidFill>
              </a:rPr>
              <a:t>Защитное электрическое разделение цепей </a:t>
            </a:r>
            <a:r>
              <a:rPr lang="ru-RU" sz="2600" dirty="0" smtClean="0"/>
              <a:t>– отделение одной электрической цепи от других цепей в электроустановках напряжением до 1 кВ с помощью: </a:t>
            </a:r>
          </a:p>
          <a:p>
            <a:pPr>
              <a:buNone/>
            </a:pPr>
            <a:r>
              <a:rPr lang="ru-RU" sz="2600" dirty="0" smtClean="0"/>
              <a:t>- двойной изоляции; </a:t>
            </a:r>
          </a:p>
          <a:p>
            <a:pPr>
              <a:buNone/>
            </a:pPr>
            <a:r>
              <a:rPr lang="ru-RU" sz="2600" dirty="0" smtClean="0"/>
              <a:t>- основной изоляции и защитного экрана; </a:t>
            </a:r>
          </a:p>
          <a:p>
            <a:pPr>
              <a:buNone/>
            </a:pPr>
            <a:r>
              <a:rPr lang="ru-RU" sz="2600" dirty="0" smtClean="0"/>
              <a:t>- усиленной изоляции. </a:t>
            </a:r>
          </a:p>
          <a:p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Значение тока через тело человека определяется активным сопротивлением изоляции и емкостью сети, чем выше сопротивление и меньше емкость, тем ниже значение тока.</a:t>
            </a:r>
            <a:endParaRPr lang="ru-RU" sz="2800" dirty="0"/>
          </a:p>
        </p:txBody>
      </p:sp>
      <p:pic>
        <p:nvPicPr>
          <p:cNvPr id="4" name="Picture 2" descr="Прикосновение человека к фазному проводу трехфазной четырехпроводной се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643182"/>
            <a:ext cx="4929222" cy="3684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Заземление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07209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Преднамеренное электрическое соединение какой-либо точки сети, электроустановки или оборудования с заземляющим устройством:</a:t>
            </a:r>
          </a:p>
          <a:p>
            <a:endParaRPr lang="ru-RU" dirty="0" smtClean="0"/>
          </a:p>
          <a:p>
            <a:r>
              <a:rPr lang="ru-RU" dirty="0" smtClean="0"/>
              <a:t>Для обеспечения надлежащей работы электроустановки в нормальном или аварийном режимах предназначено рабочее заземление. </a:t>
            </a:r>
            <a:r>
              <a:rPr lang="ru-RU" dirty="0" smtClean="0">
                <a:solidFill>
                  <a:srgbClr val="0000FF"/>
                </a:solidFill>
              </a:rPr>
              <a:t>Рабочее (функциональное) заземление </a:t>
            </a:r>
            <a:r>
              <a:rPr lang="ru-RU" dirty="0" smtClean="0"/>
              <a:t>– преднамеренное соединение с </a:t>
            </a:r>
            <a:r>
              <a:rPr lang="ru-RU" dirty="0" smtClean="0"/>
              <a:t>землей </a:t>
            </a:r>
            <a:r>
              <a:rPr lang="ru-RU" dirty="0" smtClean="0"/>
              <a:t>точки или точек токоведущих частей электроустановки.</a:t>
            </a:r>
          </a:p>
          <a:p>
            <a:r>
              <a:rPr lang="ru-RU" dirty="0" smtClean="0"/>
              <a:t>В целях </a:t>
            </a:r>
            <a:r>
              <a:rPr lang="ru-RU" dirty="0" err="1" smtClean="0"/>
              <a:t>электробезопасности</a:t>
            </a:r>
            <a:r>
              <a:rPr lang="ru-RU" dirty="0" smtClean="0"/>
              <a:t>, защиты человека и электроустановок от внешних воздействий.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Заземление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Autofit/>
          </a:bodyPr>
          <a:lstStyle/>
          <a:p>
            <a:r>
              <a:rPr lang="ru-RU" sz="2400" dirty="0" smtClean="0"/>
              <a:t>Связь подлежащих заземлению частей электроустановки с землей осуществляется с помощью заземляющего устройства, которое служит для отвода тока в землю.</a:t>
            </a:r>
          </a:p>
          <a:p>
            <a:r>
              <a:rPr lang="ru-RU" sz="2400" dirty="0" smtClean="0">
                <a:solidFill>
                  <a:srgbClr val="0000FF"/>
                </a:solidFill>
              </a:rPr>
              <a:t>Заземляющее устройство </a:t>
            </a:r>
            <a:r>
              <a:rPr lang="ru-RU" sz="2400" dirty="0" smtClean="0"/>
              <a:t>- совокупность </a:t>
            </a:r>
            <a:r>
              <a:rPr lang="ru-RU" sz="2400" dirty="0" err="1" smtClean="0"/>
              <a:t>заземлителя</a:t>
            </a:r>
            <a:r>
              <a:rPr lang="ru-RU" sz="2400" dirty="0" smtClean="0"/>
              <a:t> и заземляющих проводников.</a:t>
            </a:r>
          </a:p>
          <a:p>
            <a:r>
              <a:rPr lang="ru-RU" sz="2400" dirty="0" smtClean="0">
                <a:solidFill>
                  <a:srgbClr val="0000FF"/>
                </a:solidFill>
              </a:rPr>
              <a:t>Заземляющий проводник </a:t>
            </a:r>
            <a:r>
              <a:rPr lang="ru-RU" sz="2400" dirty="0" smtClean="0"/>
              <a:t>- </a:t>
            </a:r>
            <a:r>
              <a:rPr lang="ru-RU" sz="2400" dirty="0" err="1" smtClean="0"/>
              <a:t>проводник</a:t>
            </a:r>
            <a:r>
              <a:rPr lang="ru-RU" sz="2400" dirty="0" smtClean="0"/>
              <a:t>, соединяющий заземляемую часть с </a:t>
            </a:r>
            <a:r>
              <a:rPr lang="ru-RU" sz="2400" dirty="0" err="1" smtClean="0"/>
              <a:t>заземлителем</a:t>
            </a:r>
            <a:r>
              <a:rPr lang="ru-RU" sz="2400" dirty="0" smtClean="0"/>
              <a:t>.</a:t>
            </a:r>
          </a:p>
          <a:p>
            <a:r>
              <a:rPr lang="ru-RU" sz="2400" dirty="0" err="1" smtClean="0">
                <a:solidFill>
                  <a:srgbClr val="0000FF"/>
                </a:solidFill>
              </a:rPr>
              <a:t>Заземлитель</a:t>
            </a:r>
            <a:r>
              <a:rPr lang="ru-RU" sz="2400" dirty="0" smtClean="0"/>
              <a:t> - проводящая часть или совокупность соединенных между собой проводящих частей, находящихся в электрическом контакте с землей непосредственно или через промежуточную проводящую среду.</a:t>
            </a:r>
            <a:endParaRPr lang="ru-RU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715436" cy="5840435"/>
          </a:xfrm>
        </p:spPr>
        <p:txBody>
          <a:bodyPr>
            <a:noAutofit/>
          </a:bodyPr>
          <a:lstStyle/>
          <a:p>
            <a:r>
              <a:rPr lang="ru-RU" sz="2400" dirty="0" err="1" smtClean="0"/>
              <a:t>Заземлители</a:t>
            </a:r>
            <a:r>
              <a:rPr lang="ru-RU" sz="2400" dirty="0" smtClean="0"/>
              <a:t> - искусственные, сооруженные только для целей заземления, и естественные, предназначенные для других целей, но являющиеся одновременно </a:t>
            </a:r>
            <a:r>
              <a:rPr lang="ru-RU" sz="2400" dirty="0" err="1" smtClean="0"/>
              <a:t>заземлителями</a:t>
            </a:r>
            <a:r>
              <a:rPr lang="ru-RU" sz="2400" dirty="0" smtClean="0"/>
              <a:t> (железобетонные </a:t>
            </a:r>
            <a:r>
              <a:rPr lang="ru-RU" sz="2400" dirty="0" err="1" smtClean="0"/>
              <a:t>фундамен-ты</a:t>
            </a:r>
            <a:r>
              <a:rPr lang="ru-RU" sz="2400" dirty="0" smtClean="0"/>
              <a:t>, металлические трубы водопровода, проложенные в земле и др.). </a:t>
            </a:r>
          </a:p>
          <a:p>
            <a:r>
              <a:rPr lang="ru-RU" sz="2400" dirty="0" smtClean="0"/>
              <a:t>Запрещается использовать как </a:t>
            </a:r>
            <a:r>
              <a:rPr lang="ru-RU" sz="2400" dirty="0" err="1" smtClean="0"/>
              <a:t>заземлитель</a:t>
            </a:r>
            <a:r>
              <a:rPr lang="ru-RU" sz="2400" dirty="0" smtClean="0"/>
              <a:t> трубопроводы с взрывоопасными и горючими жидкостями и газами.</a:t>
            </a:r>
          </a:p>
          <a:p>
            <a:r>
              <a:rPr lang="ru-RU" sz="2400" dirty="0" smtClean="0"/>
              <a:t>Каждый элемент установки, должен быть присоединен к </a:t>
            </a:r>
            <a:r>
              <a:rPr lang="ru-RU" sz="2400" dirty="0" err="1" smtClean="0"/>
              <a:t>заземлителю</a:t>
            </a:r>
            <a:r>
              <a:rPr lang="ru-RU" sz="2400" dirty="0" smtClean="0"/>
              <a:t> посредством отдельного заземляющего проводника. Последовательное соединение заземляющими проводниками нескольких элементов установки не допускается.</a:t>
            </a:r>
          </a:p>
          <a:p>
            <a:r>
              <a:rPr lang="ru-RU" sz="2400" dirty="0" smtClean="0"/>
              <a:t>Присоединение заземляющих проводников к </a:t>
            </a:r>
            <a:r>
              <a:rPr lang="ru-RU" sz="2400" dirty="0" err="1" smtClean="0"/>
              <a:t>заземлителю</a:t>
            </a:r>
            <a:r>
              <a:rPr lang="ru-RU" sz="2400" dirty="0" smtClean="0"/>
              <a:t> и заземляемым конструкциям должно быть выполнено сваркой, а к корпусам аппаратов, машин и опорам воздушных линий электропередачи </a:t>
            </a:r>
            <a:r>
              <a:rPr lang="ru-RU" sz="2400" smtClean="0"/>
              <a:t>— болтовым соединением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0000FF"/>
                </a:solidFill>
              </a:rPr>
              <a:t>Зануление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501122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четырехпроводных</a:t>
            </a:r>
            <a:r>
              <a:rPr lang="ru-RU" dirty="0" smtClean="0"/>
              <a:t> сетях с </a:t>
            </a:r>
            <a:r>
              <a:rPr lang="ru-RU" dirty="0" err="1" smtClean="0"/>
              <a:t>глухозаземленной</a:t>
            </a:r>
            <a:r>
              <a:rPr lang="ru-RU" dirty="0" smtClean="0"/>
              <a:t> </a:t>
            </a:r>
            <a:r>
              <a:rPr lang="ru-RU" dirty="0" err="1" smtClean="0"/>
              <a:t>нейтралью</a:t>
            </a:r>
            <a:r>
              <a:rPr lang="ru-RU" dirty="0" smtClean="0"/>
              <a:t> и нулевым проводом применяют </a:t>
            </a:r>
            <a:r>
              <a:rPr lang="ru-RU" dirty="0" err="1" smtClean="0"/>
              <a:t>зануление</a:t>
            </a:r>
            <a:r>
              <a:rPr lang="ru-RU" dirty="0" smtClean="0"/>
              <a:t>.</a:t>
            </a:r>
          </a:p>
          <a:p>
            <a:r>
              <a:rPr lang="ru-RU" dirty="0" err="1" smtClean="0">
                <a:solidFill>
                  <a:srgbClr val="0000FF"/>
                </a:solidFill>
              </a:rPr>
              <a:t>Зануление</a:t>
            </a:r>
            <a:r>
              <a:rPr lang="ru-RU" dirty="0" smtClean="0"/>
              <a:t> – преднамеренное соединение открытых проводящих частей с </a:t>
            </a:r>
            <a:r>
              <a:rPr lang="ru-RU" dirty="0" err="1" smtClean="0"/>
              <a:t>глухозаземлённой</a:t>
            </a:r>
            <a:r>
              <a:rPr lang="ru-RU" dirty="0" smtClean="0"/>
              <a:t> </a:t>
            </a:r>
            <a:r>
              <a:rPr lang="ru-RU" dirty="0" err="1" smtClean="0"/>
              <a:t>нейтралью</a:t>
            </a:r>
            <a:r>
              <a:rPr lang="ru-RU" dirty="0" smtClean="0"/>
              <a:t> в сетях трёхфазного тока, с </a:t>
            </a:r>
            <a:r>
              <a:rPr lang="ru-RU" dirty="0" err="1" smtClean="0"/>
              <a:t>глухозаземлённым</a:t>
            </a:r>
            <a:r>
              <a:rPr lang="ru-RU" dirty="0" smtClean="0"/>
              <a:t> выводом источника однофазного тока, с заземлённой точкой источника в сетях постоянного тока, выполняемой в целях </a:t>
            </a:r>
            <a:r>
              <a:rPr lang="ru-RU" dirty="0" err="1" smtClean="0"/>
              <a:t>электробезопасности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Способы защиты для обеспечения безопасной эксплуатации электроустановок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52863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Для защиты от прямого прикосновения:</a:t>
            </a:r>
          </a:p>
          <a:p>
            <a:pPr>
              <a:buFontTx/>
              <a:buChar char="-"/>
            </a:pPr>
            <a:r>
              <a:rPr lang="ru-RU" sz="2800" dirty="0" smtClean="0"/>
              <a:t>основная изоляция токоведущих частей; </a:t>
            </a:r>
          </a:p>
          <a:p>
            <a:pPr>
              <a:buFontTx/>
              <a:buChar char="-"/>
            </a:pPr>
            <a:r>
              <a:rPr lang="ru-RU" sz="2800" dirty="0" smtClean="0"/>
              <a:t>ограждения и оболочки; </a:t>
            </a:r>
          </a:p>
          <a:p>
            <a:pPr>
              <a:buFontTx/>
              <a:buChar char="-"/>
            </a:pPr>
            <a:r>
              <a:rPr lang="ru-RU" sz="2800" dirty="0" smtClean="0"/>
              <a:t>установка барьеров; </a:t>
            </a:r>
          </a:p>
          <a:p>
            <a:pPr>
              <a:buFontTx/>
              <a:buChar char="-"/>
            </a:pPr>
            <a:r>
              <a:rPr lang="ru-RU" sz="2800" dirty="0" smtClean="0"/>
              <a:t>размещение вне зоны досягаемости; </a:t>
            </a:r>
          </a:p>
          <a:p>
            <a:pPr>
              <a:buFontTx/>
              <a:buChar char="-"/>
            </a:pPr>
            <a:r>
              <a:rPr lang="ru-RU" sz="2800" dirty="0" smtClean="0"/>
              <a:t>применение сверхнизкого (малого) напряжения.</a:t>
            </a:r>
          </a:p>
          <a:p>
            <a:pPr marL="0">
              <a:lnSpc>
                <a:spcPct val="70000"/>
              </a:lnSpc>
              <a:buNone/>
            </a:pPr>
            <a:endParaRPr lang="ru-RU" sz="2800" dirty="0" smtClean="0"/>
          </a:p>
          <a:p>
            <a:pPr marL="0">
              <a:lnSpc>
                <a:spcPct val="70000"/>
              </a:lnSpc>
              <a:buNone/>
            </a:pPr>
            <a:r>
              <a:rPr lang="ru-RU" sz="2800" dirty="0" smtClean="0"/>
              <a:t>Дополнительная защита от прямого прикосновения в электроустановках напряжением до 1 кВ УЗО с номинальным отключающим дифференциальным током не более 30 мА. </a:t>
            </a: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err="1" smtClean="0">
                <a:solidFill>
                  <a:srgbClr val="0000FF"/>
                </a:solidFill>
              </a:rPr>
              <a:t>Зануление</a:t>
            </a:r>
            <a:endParaRPr lang="ru-RU" sz="3200" b="1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779053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Защита от косвенного прикосновения: </a:t>
            </a:r>
          </a:p>
          <a:p>
            <a:pPr>
              <a:buFontTx/>
              <a:buChar char="-"/>
            </a:pPr>
            <a:r>
              <a:rPr lang="ru-RU" dirty="0" smtClean="0"/>
              <a:t>защитное заземление; </a:t>
            </a:r>
          </a:p>
          <a:p>
            <a:pPr>
              <a:buFontTx/>
              <a:buChar char="-"/>
            </a:pPr>
            <a:r>
              <a:rPr lang="ru-RU" dirty="0" smtClean="0"/>
              <a:t>автоматическое отключение питания; </a:t>
            </a:r>
          </a:p>
          <a:p>
            <a:pPr>
              <a:buFontTx/>
              <a:buChar char="-"/>
            </a:pPr>
            <a:r>
              <a:rPr lang="ru-RU" dirty="0" smtClean="0"/>
              <a:t>уравнивание потенциалов; </a:t>
            </a:r>
          </a:p>
          <a:p>
            <a:pPr>
              <a:buFontTx/>
              <a:buChar char="-"/>
            </a:pPr>
            <a:r>
              <a:rPr lang="ru-RU" dirty="0" smtClean="0"/>
              <a:t>выравнивание потенциалов; </a:t>
            </a:r>
          </a:p>
          <a:p>
            <a:pPr>
              <a:buFontTx/>
              <a:buChar char="-"/>
            </a:pPr>
            <a:r>
              <a:rPr lang="ru-RU" dirty="0" smtClean="0"/>
              <a:t>двойная или усиленная изоляция;</a:t>
            </a:r>
          </a:p>
          <a:p>
            <a:pPr>
              <a:buFontTx/>
              <a:buChar char="-"/>
            </a:pPr>
            <a:r>
              <a:rPr lang="ru-RU" dirty="0" smtClean="0"/>
              <a:t>сверхнизкое (малое) напряжение; </a:t>
            </a:r>
          </a:p>
          <a:p>
            <a:pPr>
              <a:buFontTx/>
              <a:buChar char="-"/>
            </a:pPr>
            <a:r>
              <a:rPr lang="ru-RU" dirty="0" smtClean="0"/>
              <a:t>защитное электрическое разделение цепей; </a:t>
            </a:r>
          </a:p>
          <a:p>
            <a:pPr>
              <a:buFontTx/>
              <a:buChar char="-"/>
            </a:pPr>
            <a:r>
              <a:rPr lang="ru-RU" dirty="0" smtClean="0"/>
              <a:t>изолирующие (непроводящие) помещения, зоны, площадки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Способы защиты для обеспечения безопасной эксплуатации электроустановок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525963"/>
          </a:xfrm>
        </p:spPr>
        <p:txBody>
          <a:bodyPr>
            <a:noAutofit/>
          </a:bodyPr>
          <a:lstStyle/>
          <a:p>
            <a:r>
              <a:rPr lang="ru-RU" sz="2700" dirty="0" smtClean="0"/>
              <a:t>Основная (рабочая) изоляция токоведущих частей – изоляция токоведущих частей, обеспечивающая в том числе защиту от прямого прикосновения. </a:t>
            </a:r>
          </a:p>
          <a:p>
            <a:r>
              <a:rPr lang="ru-RU" sz="2700" dirty="0" smtClean="0"/>
              <a:t>Дополнительная изоляция – независимая изоляция в электроустановках до 1 кВ, выполняемая дополнительно к основной изоляции для защиты при косвенном прикосновении. </a:t>
            </a:r>
          </a:p>
          <a:p>
            <a:r>
              <a:rPr lang="ru-RU" sz="2700" dirty="0" smtClean="0"/>
              <a:t>Двойная изоляция - </a:t>
            </a:r>
            <a:r>
              <a:rPr lang="ru-RU" sz="2700" dirty="0" err="1" smtClean="0"/>
              <a:t>изоляция</a:t>
            </a:r>
            <a:r>
              <a:rPr lang="ru-RU" sz="2700" dirty="0" smtClean="0"/>
              <a:t> в электроустановках до 1 кВ, состоящая из основной и дополнительной изоляции.</a:t>
            </a:r>
          </a:p>
          <a:p>
            <a:r>
              <a:rPr lang="ru-RU" sz="2700" dirty="0" smtClean="0"/>
              <a:t>Усиленная изоляция - </a:t>
            </a:r>
            <a:r>
              <a:rPr lang="ru-RU" sz="2700" dirty="0" err="1" smtClean="0"/>
              <a:t>изоляция</a:t>
            </a:r>
            <a:r>
              <a:rPr lang="ru-RU" sz="2700" dirty="0" smtClean="0"/>
              <a:t> в электроустановках до 1 кВ, обеспечивающая степень защиты от поражения электрическим током, равноценную двойной изоляции.</a:t>
            </a:r>
            <a:endParaRPr lang="ru-RU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643998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FF"/>
                </a:solidFill>
              </a:rPr>
              <a:t>Обнаружение дефектов и повреждений изоляции</a:t>
            </a:r>
            <a:endParaRPr lang="ru-RU" sz="32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5"/>
            <a:ext cx="8858312" cy="185738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необходимо проводить контроль изоляции (измерение активного сопротивления) и испытания повышенным напряжением. Сопротивление изоляции измеряют </a:t>
            </a:r>
            <a:r>
              <a:rPr lang="ru-RU" sz="2800" dirty="0" err="1" smtClean="0"/>
              <a:t>мегаомметром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3500438"/>
            <a:ext cx="8572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При измерении сопротивления в измеряемую цепь обычно подаётся относительно высокое напряжение (в большинстве моделей — 100, 500, 1000 или 2500 вольт).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28596" y="500042"/>
            <a:ext cx="4038600" cy="5768997"/>
          </a:xfrm>
        </p:spPr>
        <p:txBody>
          <a:bodyPr/>
          <a:lstStyle/>
          <a:p>
            <a:r>
              <a:rPr lang="ru-RU" b="1" dirty="0" err="1" smtClean="0"/>
              <a:t>Мегаомметр</a:t>
            </a:r>
            <a:r>
              <a:rPr lang="ru-RU" b="1" dirty="0" smtClean="0"/>
              <a:t> с ручным приводом генератора напряжения.</a:t>
            </a: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357166"/>
            <a:ext cx="4038600" cy="5768997"/>
          </a:xfrm>
        </p:spPr>
        <p:txBody>
          <a:bodyPr/>
          <a:lstStyle/>
          <a:p>
            <a:r>
              <a:rPr lang="ru-RU" b="1" dirty="0" smtClean="0"/>
              <a:t>1851 IN, Измеритель сопротивления изоляции, </a:t>
            </a:r>
            <a:r>
              <a:rPr lang="ru-RU" b="1" dirty="0" err="1" smtClean="0"/>
              <a:t>мегаомметр</a:t>
            </a:r>
            <a:r>
              <a:rPr lang="ru-RU" b="1" dirty="0" smtClean="0"/>
              <a:t> (</a:t>
            </a:r>
            <a:r>
              <a:rPr lang="ru-RU" b="1" dirty="0" err="1" smtClean="0"/>
              <a:t>Госреестр</a:t>
            </a:r>
            <a:r>
              <a:rPr lang="ru-RU" b="1" dirty="0" smtClean="0"/>
              <a:t> РФ)</a:t>
            </a:r>
            <a:endParaRPr lang="ru-RU" dirty="0"/>
          </a:p>
        </p:txBody>
      </p:sp>
      <p:pic>
        <p:nvPicPr>
          <p:cNvPr id="21506" name="Picture 2" descr="1851 IN, Измеритель сопротивления изоляции, мегаомметр (Госреестр РФ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357562"/>
            <a:ext cx="3071834" cy="2667000"/>
          </a:xfrm>
          <a:prstGeom prst="rect">
            <a:avLst/>
          </a:prstGeom>
          <a:noFill/>
        </p:spPr>
      </p:pic>
      <p:pic>
        <p:nvPicPr>
          <p:cNvPr id="8" name="Picture 2" descr="https://upload.wikimedia.org/wikipedia/commons/a/a6/WWII_Megg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214686"/>
            <a:ext cx="3663981" cy="2803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28604"/>
            <a:ext cx="8715436" cy="4525963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Сверхнизкое (малое) напряжение </a:t>
            </a:r>
            <a:r>
              <a:rPr lang="ru-RU" sz="2800" dirty="0" smtClean="0"/>
              <a:t>(СНН) – напряжение, не превышающее 50 В переменного и 120 В постоянного тока. </a:t>
            </a:r>
          </a:p>
          <a:p>
            <a:r>
              <a:rPr lang="ru-RU" sz="2800" dirty="0" smtClean="0">
                <a:solidFill>
                  <a:srgbClr val="0000FF"/>
                </a:solidFill>
              </a:rPr>
              <a:t>Уравнивание потенциалов </a:t>
            </a:r>
            <a:r>
              <a:rPr lang="ru-RU" sz="2800" dirty="0" smtClean="0"/>
              <a:t>– электрическое соединение проводящих частей для достижения равенства их потенциалов.</a:t>
            </a:r>
          </a:p>
          <a:p>
            <a:r>
              <a:rPr lang="ru-RU" sz="2800" dirty="0" smtClean="0">
                <a:solidFill>
                  <a:srgbClr val="0000FF"/>
                </a:solidFill>
              </a:rPr>
              <a:t>Выравнивание потенциалов </a:t>
            </a:r>
            <a:r>
              <a:rPr lang="ru-RU" sz="2800" dirty="0" smtClean="0"/>
              <a:t>– снижение разности потенциалов (шагового напряжения) на поверхности земли или пола при помощи защитных проводников, проложенных в земле, в полу или на их поверхности и присоединённых к заземляющему устройству, или путём применения специальных покрытий.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4294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FF"/>
                </a:solidFill>
              </a:rPr>
              <a:t>Уравнивание потенциалов</a:t>
            </a:r>
            <a:endParaRPr lang="ru-RU" sz="3200" dirty="0">
              <a:solidFill>
                <a:srgbClr val="0000FF"/>
              </a:solidFill>
            </a:endParaRPr>
          </a:p>
        </p:txBody>
      </p:sp>
      <p:pic>
        <p:nvPicPr>
          <p:cNvPr id="22530" name="Picture 2" descr="https://yarllo.ru/wp-content/uploads/f/6/7/f67787976387afe7a0c979233086da2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19150"/>
            <a:ext cx="9324975" cy="6038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trugor.ru/wp-content/uploads/2018/10/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5379"/>
            <a:ext cx="8572560" cy="7539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739</Words>
  <PresentationFormat>Экран (4:3)</PresentationFormat>
  <Paragraphs>66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Электробезопасность</vt:lpstr>
      <vt:lpstr>Способы защиты для обеспечения безопасной эксплуатации электроустановок</vt:lpstr>
      <vt:lpstr>Способы защиты для обеспечения безопасной эксплуатации электроустановок</vt:lpstr>
      <vt:lpstr>Слайд 4</vt:lpstr>
      <vt:lpstr>Обнаружение дефектов и повреждений изоляции</vt:lpstr>
      <vt:lpstr>Слайд 6</vt:lpstr>
      <vt:lpstr>Слайд 7</vt:lpstr>
      <vt:lpstr>Уравнивание потенциалов</vt:lpstr>
      <vt:lpstr>Слайд 9</vt:lpstr>
      <vt:lpstr>Выравнивание потенциалов</vt:lpstr>
      <vt:lpstr>Слайд 11</vt:lpstr>
      <vt:lpstr>Слайд 12</vt:lpstr>
      <vt:lpstr>Слайд 13</vt:lpstr>
      <vt:lpstr>Слайд 14</vt:lpstr>
      <vt:lpstr>Слайд 15</vt:lpstr>
      <vt:lpstr>Заземление</vt:lpstr>
      <vt:lpstr>Заземление</vt:lpstr>
      <vt:lpstr>Слайд 18</vt:lpstr>
      <vt:lpstr>Зануление</vt:lpstr>
      <vt:lpstr>Зануление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Электробезопасность</dc:title>
  <dc:creator>Артем</dc:creator>
  <cp:lastModifiedBy>Артем</cp:lastModifiedBy>
  <cp:revision>28</cp:revision>
  <dcterms:created xsi:type="dcterms:W3CDTF">2023-01-30T17:27:45Z</dcterms:created>
  <dcterms:modified xsi:type="dcterms:W3CDTF">2023-02-26T18:58:40Z</dcterms:modified>
</cp:coreProperties>
</file>